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11"/>
  </p:notesMasterIdLst>
  <p:handoutMasterIdLst>
    <p:handoutMasterId r:id="rId12"/>
  </p:handoutMasterIdLst>
  <p:sldIdLst>
    <p:sldId id="861" r:id="rId7"/>
    <p:sldId id="862" r:id="rId8"/>
    <p:sldId id="900" r:id="rId9"/>
    <p:sldId id="863" r:id="rId1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5B9"/>
    <a:srgbClr val="0042AC"/>
    <a:srgbClr val="68217A"/>
    <a:srgbClr val="EB3C00"/>
    <a:srgbClr val="0072C6"/>
    <a:srgbClr val="2D82FF"/>
    <a:srgbClr val="0088EE"/>
    <a:srgbClr val="D2D2D2"/>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483" autoAdjust="0"/>
  </p:normalViewPr>
  <p:slideViewPr>
    <p:cSldViewPr snapToGrid="0">
      <p:cViewPr>
        <p:scale>
          <a:sx n="170" d="100"/>
          <a:sy n="170" d="100"/>
        </p:scale>
        <p:origin x="-3144" y="-241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690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3/25/2015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3/25/2015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150000"/>
              </a:lnSpc>
              <a:spcBef>
                <a:spcPts val="0"/>
              </a:spcBef>
              <a:spcAft>
                <a:spcPts val="333"/>
              </a:spcAft>
              <a:buClrTx/>
              <a:buSzTx/>
              <a:buFont typeface="Arial" pitchFamily="34" charset="0"/>
              <a:buNone/>
              <a:tabLst/>
              <a:defRPr/>
            </a:pPr>
            <a:r>
              <a:rPr lang="en-US" sz="1800" dirty="0" smtClean="0"/>
              <a:t>A key concept</a:t>
            </a:r>
            <a:r>
              <a:rPr lang="en-US" sz="1800" baseline="0" dirty="0" smtClean="0"/>
              <a:t> of mail apps is that they are written once and can</a:t>
            </a:r>
            <a:r>
              <a:rPr lang="en-US" dirty="0" smtClean="0"/>
              <a:t> run anywhere Outlook runs including the rich</a:t>
            </a:r>
            <a:r>
              <a:rPr lang="en-US" baseline="0" dirty="0" smtClean="0"/>
              <a:t> client, the browser and mobile devices. </a:t>
            </a:r>
            <a:r>
              <a:rPr lang="en-US" dirty="0" smtClean="0"/>
              <a:t>The development model for mail apps based on activation rules. The idea is that activation rules for all installed</a:t>
            </a:r>
            <a:r>
              <a:rPr lang="en-US" baseline="0" dirty="0" smtClean="0"/>
              <a:t> mail apps </a:t>
            </a:r>
            <a:r>
              <a:rPr lang="en-US" dirty="0" smtClean="0"/>
              <a:t>run whenever user selects item. All mail apps whose activation rules result in activation</a:t>
            </a:r>
            <a:r>
              <a:rPr lang="en-US" baseline="0" dirty="0" smtClean="0"/>
              <a:t> are then available to use within the context of that selected item. Furthermore, the experience of app activation and starting a mail app is consistent across Outlook and OWA. When a mail app is started by the user, the mail app is designed to </a:t>
            </a:r>
            <a:r>
              <a:rPr lang="en-US" sz="900" dirty="0" smtClean="0"/>
              <a:t>provide the user with contextual information for the selected e-mail message, meeting request, or appointment.</a:t>
            </a:r>
            <a:endParaRPr lang="en-US" baseline="0" dirty="0" smtClean="0"/>
          </a:p>
          <a:p>
            <a:endParaRPr lang="en-US" dirty="0" smtClean="0"/>
          </a:p>
          <a:p>
            <a:r>
              <a:rPr lang="en-US" dirty="0" smtClean="0"/>
              <a:t>The infrastructure for mail apps has been designed to be secure. With Outlook, mail apps are run in an isolated, sandboxed process. In the browser, mail apps are isolated within their own </a:t>
            </a:r>
            <a:r>
              <a:rPr lang="en-US" dirty="0" err="1" smtClean="0"/>
              <a:t>iFrame</a:t>
            </a:r>
            <a:r>
              <a:rPr lang="en-US" dirty="0" smtClean="0"/>
              <a:t>. As you will see later in this model, mails apps run with a three-tier permission model which affords</a:t>
            </a:r>
            <a:r>
              <a:rPr lang="en-US" baseline="0" dirty="0" smtClean="0"/>
              <a:t> a great deal of power in a secure manner.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077CDAD-5EC1-4FA0-89E5-74199397C8D9}" type="slidenum">
              <a:rPr lang="en-US" smtClean="0"/>
              <a:pPr/>
              <a:t>1</a:t>
            </a:fld>
            <a:endParaRPr lang="en-US"/>
          </a:p>
        </p:txBody>
      </p:sp>
    </p:spTree>
    <p:extLst>
      <p:ext uri="{BB962C8B-B14F-4D97-AF65-F5344CB8AC3E}">
        <p14:creationId xmlns:p14="http://schemas.microsoft.com/office/powerpoint/2010/main" val="410993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This slide shows some key aspects of how mail apps integrate into the Outlook and</a:t>
            </a:r>
            <a:r>
              <a:rPr lang="en-US" baseline="0" dirty="0" smtClean="0">
                <a:latin typeface="Segoe UI" pitchFamily="-65" charset="-52"/>
              </a:rPr>
              <a:t> OWA user interface.</a:t>
            </a:r>
          </a:p>
          <a:p>
            <a:pPr eaLnBrk="1" hangingPunct="1">
              <a:spcBef>
                <a:spcPct val="0"/>
              </a:spcBef>
            </a:pPr>
            <a:endParaRPr lang="en-US" baseline="0" dirty="0" smtClean="0">
              <a:latin typeface="Segoe UI" pitchFamily="-65" charset="-52"/>
            </a:endParaRPr>
          </a:p>
          <a:p>
            <a:pPr eaLnBrk="1" hangingPunct="1">
              <a:spcBef>
                <a:spcPct val="0"/>
              </a:spcBef>
            </a:pPr>
            <a:r>
              <a:rPr lang="en-US" baseline="0" dirty="0" smtClean="0">
                <a:latin typeface="Segoe UI" pitchFamily="-65" charset="-52"/>
              </a:rPr>
              <a:t>When a mail app has activated for a specific Outlook item, its </a:t>
            </a:r>
            <a:r>
              <a:rPr lang="en-US" b="1" baseline="0" dirty="0" smtClean="0">
                <a:latin typeface="Segoe UI" pitchFamily="-65" charset="-52"/>
              </a:rPr>
              <a:t>App Name</a:t>
            </a:r>
            <a:r>
              <a:rPr lang="en-US" baseline="0" dirty="0" smtClean="0">
                <a:latin typeface="Segoe UI" pitchFamily="-65" charset="-52"/>
              </a:rPr>
              <a:t> appears in a special </a:t>
            </a:r>
            <a:r>
              <a:rPr lang="en-US" b="1" baseline="0" dirty="0" smtClean="0">
                <a:latin typeface="Segoe UI" pitchFamily="-65" charset="-52"/>
              </a:rPr>
              <a:t>App Bar</a:t>
            </a:r>
            <a:r>
              <a:rPr lang="en-US" baseline="0" dirty="0" smtClean="0">
                <a:latin typeface="Segoe UI" pitchFamily="-65" charset="-52"/>
              </a:rPr>
              <a:t> just above the body of the host mail item. A user can start up a mail app by clicking on the App Name in the App Bar. This action results in the mail app loading which will display the </a:t>
            </a:r>
            <a:r>
              <a:rPr lang="en-US" b="1" baseline="0" dirty="0" smtClean="0">
                <a:latin typeface="Segoe UI" pitchFamily="-65" charset="-52"/>
              </a:rPr>
              <a:t>Mail App Body</a:t>
            </a:r>
            <a:r>
              <a:rPr lang="en-US" baseline="0" dirty="0" smtClean="0">
                <a:latin typeface="Segoe UI" pitchFamily="-65" charset="-52"/>
              </a:rPr>
              <a:t>. Many activation rules for mail apps are based on finding specific types of content in the host item. For example, the Bing Maps mail app looks for content inside the body that is interested as an address. Such content is considered a </a:t>
            </a:r>
            <a:r>
              <a:rPr lang="en-US" b="1" baseline="0" dirty="0" smtClean="0">
                <a:latin typeface="Segoe UI" pitchFamily="-65" charset="-52"/>
              </a:rPr>
              <a:t>Context Trigger</a:t>
            </a:r>
            <a:r>
              <a:rPr lang="en-US" baseline="0" dirty="0" smtClean="0">
                <a:latin typeface="Segoe UI" pitchFamily="-65" charset="-52"/>
              </a:rPr>
              <a:t> and is highlight in the body of the mail item showing the user what specific data the mail app is using to do its work.</a:t>
            </a:r>
            <a:endParaRPr lang="en-US" dirty="0" smtClean="0">
              <a:latin typeface="Segoe UI" pitchFamily="-65" charset="-52"/>
            </a:endParaRP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3/25/2015</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2</a:t>
            </a:fld>
            <a:endParaRPr lang="en-US" smtClean="0">
              <a:solidFill>
                <a:srgbClr val="000000"/>
              </a:solidFill>
            </a:endParaRPr>
          </a:p>
        </p:txBody>
      </p:sp>
    </p:spTree>
    <p:extLst>
      <p:ext uri="{BB962C8B-B14F-4D97-AF65-F5344CB8AC3E}">
        <p14:creationId xmlns:p14="http://schemas.microsoft.com/office/powerpoint/2010/main" val="2516829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smtClean="0"/>
              <a:t>The infrastructure</a:t>
            </a:r>
            <a:r>
              <a:rPr lang="en-US" baseline="0" dirty="0" smtClean="0"/>
              <a:t> for mails apps </a:t>
            </a:r>
            <a:r>
              <a:rPr lang="en-US" dirty="0" smtClean="0"/>
              <a:t>require Exchange 2013 and an Exchange Server which hosts users mailboxes. When a mail app is installed, its manifest must be uploaded</a:t>
            </a:r>
            <a:r>
              <a:rPr lang="en-US" baseline="0" dirty="0" smtClean="0"/>
              <a:t> into the Exchange App Catalog. However, the implementation for a mail app which includes HTML, CSS and JavaScript is not deployed with Exchange but instead on any standard Web server that can serve up HTML pages.</a:t>
            </a:r>
          </a:p>
          <a:p>
            <a:pPr>
              <a:spcBef>
                <a:spcPts val="1200"/>
              </a:spcBef>
            </a:pPr>
            <a:endParaRPr lang="en-US" dirty="0" smtClean="0"/>
          </a:p>
          <a:p>
            <a:pPr lvl="0">
              <a:spcBef>
                <a:spcPts val="1200"/>
              </a:spcBef>
            </a:pPr>
            <a:r>
              <a:rPr lang="en-US" dirty="0" smtClean="0"/>
              <a:t>One powerful aspect of developing mail apps is that they</a:t>
            </a:r>
            <a:r>
              <a:rPr lang="en-US" baseline="0" dirty="0" smtClean="0"/>
              <a:t> can </a:t>
            </a:r>
            <a:r>
              <a:rPr lang="en-US" dirty="0" smtClean="0"/>
              <a:t>call Exchange Web Services (EWS) which provides the ability to create new email message and appointments and to read other mail items in the current users inbox. Calls to EWS can be made</a:t>
            </a:r>
            <a:r>
              <a:rPr lang="en-US" baseline="0" dirty="0" smtClean="0"/>
              <a:t> directly from JavaScript behind the mail app itself. However, the mail app can also call back to its hosting Web server passing the required security credentials so that the Web server can call into EWS. This makes it possible to work with server-side code behind a mail app that does its work in C# and VBNET and still has the power to call into EWS.</a:t>
            </a:r>
          </a:p>
        </p:txBody>
      </p:sp>
      <p:sp>
        <p:nvSpPr>
          <p:cNvPr id="4" name="Date Placeholder 3"/>
          <p:cNvSpPr>
            <a:spLocks noGrp="1"/>
          </p:cNvSpPr>
          <p:nvPr>
            <p:ph type="dt" idx="10"/>
          </p:nvPr>
        </p:nvSpPr>
        <p:spPr>
          <a:xfrm>
            <a:off x="3884613" y="0"/>
            <a:ext cx="2971800" cy="457200"/>
          </a:xfrm>
          <a:prstGeom prst="rect">
            <a:avLst/>
          </a:prstGeom>
        </p:spPr>
        <p:txBody>
          <a:bodyPr/>
          <a:lstStyle/>
          <a:p>
            <a:fld id="{7C2288F8-45A3-451F-B966-C98685AAD3AF}" type="datetime1">
              <a:rPr lang="en-US" smtClean="0"/>
              <a:t>3/25/2015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8854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56117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317699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24005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3065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8050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500551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46648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746921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52378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214332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3896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02912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4493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60744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12220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7649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8998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071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96652812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2837510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273283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7165694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296009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0535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963436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613308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8226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21981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751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2167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814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31275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45038801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42901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70557050"/>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en-US" sz="3200" dirty="0" smtClean="0"/>
              <a:t>Write once, run anywhere Outlook runs</a:t>
            </a:r>
          </a:p>
          <a:p>
            <a:pPr lvl="1"/>
            <a:r>
              <a:rPr lang="en-US" sz="1600" dirty="0" smtClean="0"/>
              <a:t>Same Mail App runs in Outlook, OWA and Office mobile clients</a:t>
            </a:r>
          </a:p>
          <a:p>
            <a:r>
              <a:rPr lang="en-US" sz="3200" dirty="0" smtClean="0"/>
              <a:t>Development based on activation rules</a:t>
            </a:r>
          </a:p>
          <a:p>
            <a:pPr lvl="1"/>
            <a:r>
              <a:rPr lang="en-US" sz="1600" dirty="0" smtClean="0"/>
              <a:t>Activation rules run whenever user selects item</a:t>
            </a:r>
          </a:p>
          <a:p>
            <a:pPr lvl="1"/>
            <a:r>
              <a:rPr lang="en-US" sz="1600" dirty="0" smtClean="0"/>
              <a:t>Activated mail apps are added into Outlook UI</a:t>
            </a:r>
          </a:p>
          <a:p>
            <a:r>
              <a:rPr lang="en-US" sz="3200" dirty="0" smtClean="0"/>
              <a:t>Designed to be secure</a:t>
            </a:r>
          </a:p>
          <a:p>
            <a:pPr lvl="1"/>
            <a:r>
              <a:rPr lang="en-US" sz="1600" dirty="0" smtClean="0"/>
              <a:t>Mail apps run in an isolated, sandboxed process</a:t>
            </a:r>
          </a:p>
          <a:p>
            <a:pPr lvl="1"/>
            <a:r>
              <a:rPr lang="en-US" sz="1600" dirty="0" smtClean="0"/>
              <a:t>Mails apps run with a three-tier permission model</a:t>
            </a:r>
          </a:p>
          <a:p>
            <a:r>
              <a:rPr lang="en-US" sz="3600" dirty="0" smtClean="0"/>
              <a:t>Mail Apps Require Exchange 2013</a:t>
            </a:r>
            <a:endParaRPr lang="en-US" sz="3200" dirty="0"/>
          </a:p>
        </p:txBody>
      </p:sp>
      <p:sp>
        <p:nvSpPr>
          <p:cNvPr id="6" name="Title 5"/>
          <p:cNvSpPr>
            <a:spLocks noGrp="1"/>
          </p:cNvSpPr>
          <p:nvPr>
            <p:ph type="title"/>
          </p:nvPr>
        </p:nvSpPr>
        <p:spPr/>
        <p:txBody>
          <a:bodyPr/>
          <a:lstStyle/>
          <a:p>
            <a:r>
              <a:rPr lang="en-US" smtClean="0"/>
              <a:t>Mail Apps</a:t>
            </a:r>
            <a:endParaRPr lang="en-US" dirty="0"/>
          </a:p>
        </p:txBody>
      </p:sp>
      <p:grpSp>
        <p:nvGrpSpPr>
          <p:cNvPr id="11" name="Group 10"/>
          <p:cNvGrpSpPr/>
          <p:nvPr/>
        </p:nvGrpSpPr>
        <p:grpSpPr>
          <a:xfrm>
            <a:off x="7373815" y="976708"/>
            <a:ext cx="4712777" cy="5740615"/>
            <a:chOff x="7061789" y="85629"/>
            <a:chExt cx="4766931" cy="5806580"/>
          </a:xfrm>
        </p:grpSpPr>
        <p:grpSp>
          <p:nvGrpSpPr>
            <p:cNvPr id="3" name="Group 2"/>
            <p:cNvGrpSpPr/>
            <p:nvPr/>
          </p:nvGrpSpPr>
          <p:grpSpPr>
            <a:xfrm>
              <a:off x="7061789" y="85629"/>
              <a:ext cx="4766931" cy="5806580"/>
              <a:chOff x="8156801" y="1059570"/>
              <a:chExt cx="3044777" cy="4429212"/>
            </a:xfrm>
          </p:grpSpPr>
          <p:grpSp>
            <p:nvGrpSpPr>
              <p:cNvPr id="9" name="Group 8"/>
              <p:cNvGrpSpPr/>
              <p:nvPr/>
            </p:nvGrpSpPr>
            <p:grpSpPr>
              <a:xfrm>
                <a:off x="8156801" y="1059570"/>
                <a:ext cx="3044777" cy="2235872"/>
                <a:chOff x="1810440" y="1019175"/>
                <a:chExt cx="5993130" cy="4019550"/>
              </a:xfrm>
            </p:grpSpPr>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810440" y="1019175"/>
                  <a:ext cx="5993130" cy="4019550"/>
                </a:xfrm>
                <a:prstGeom prst="rect">
                  <a:avLst/>
                </a:prstGeom>
                <a:noFill/>
                <a:ln>
                  <a:noFill/>
                </a:ln>
              </p:spPr>
            </p:pic>
            <p:pic>
              <p:nvPicPr>
                <p:cNvPr id="15"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136571"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670" y="3343902"/>
                <a:ext cx="2892477" cy="2144880"/>
              </a:xfrm>
              <a:prstGeom prst="rect">
                <a:avLst/>
              </a:prstGeom>
            </p:spPr>
          </p:pic>
        </p:grpSp>
        <p:sp>
          <p:nvSpPr>
            <p:cNvPr id="17" name="Rectangle 16"/>
            <p:cNvSpPr/>
            <p:nvPr/>
          </p:nvSpPr>
          <p:spPr bwMode="auto">
            <a:xfrm>
              <a:off x="9632141" y="506108"/>
              <a:ext cx="1974234" cy="9579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9777246" y="4185321"/>
              <a:ext cx="1829129" cy="94131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solidFill>
                  <a:srgbClr val="C00000"/>
                </a:solidFill>
                <a:latin typeface="Segoe UI" pitchFamily="34" charset="0"/>
                <a:ea typeface="Segoe UI" pitchFamily="34" charset="0"/>
                <a:cs typeface="Segoe UI" pitchFamily="34" charset="0"/>
              </a:endParaRPr>
            </a:p>
          </p:txBody>
        </p:sp>
      </p:grpSp>
      <p:sp>
        <p:nvSpPr>
          <p:cNvPr id="5" name="Rectangle 4"/>
          <p:cNvSpPr/>
          <p:nvPr/>
        </p:nvSpPr>
        <p:spPr bwMode="auto">
          <a:xfrm>
            <a:off x="10318433" y="1474470"/>
            <a:ext cx="1265872" cy="60008"/>
          </a:xfrm>
          <a:prstGeom prst="rect">
            <a:avLst/>
          </a:prstGeom>
          <a:solidFill>
            <a:srgbClr val="F5E5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8671947"/>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596788" y="1896259"/>
            <a:ext cx="7015321" cy="4514914"/>
            <a:chOff x="1655445" y="1019175"/>
            <a:chExt cx="5993130" cy="4019550"/>
          </a:xfrm>
        </p:grpSpPr>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1655445" y="1019175"/>
              <a:ext cx="5993130" cy="4019550"/>
            </a:xfrm>
            <a:prstGeom prst="rect">
              <a:avLst/>
            </a:prstGeom>
            <a:noFill/>
            <a:ln>
              <a:noFill/>
            </a:ln>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81576"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434" name="Title 34"/>
          <p:cNvSpPr>
            <a:spLocks noGrp="1"/>
          </p:cNvSpPr>
          <p:nvPr>
            <p:ph type="title"/>
          </p:nvPr>
        </p:nvSpPr>
        <p:spPr/>
        <p:txBody>
          <a:bodyPr/>
          <a:lstStyle/>
          <a:p>
            <a:r>
              <a:rPr lang="da-DK" dirty="0" smtClean="0"/>
              <a:t>Mail Apps – Up Close and Personal</a:t>
            </a:r>
            <a:endParaRPr lang="da-DK" dirty="0"/>
          </a:p>
        </p:txBody>
      </p:sp>
      <p:cxnSp>
        <p:nvCxnSpPr>
          <p:cNvPr id="26" name="Straight Arrow Connector 25"/>
          <p:cNvCxnSpPr/>
          <p:nvPr/>
        </p:nvCxnSpPr>
        <p:spPr>
          <a:xfrm flipH="1">
            <a:off x="5829869" y="1588578"/>
            <a:ext cx="1103194" cy="1046956"/>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2" name="TextBox 4"/>
          <p:cNvSpPr txBox="1">
            <a:spLocks noChangeArrowheads="1"/>
          </p:cNvSpPr>
          <p:nvPr/>
        </p:nvSpPr>
        <p:spPr bwMode="auto">
          <a:xfrm>
            <a:off x="9471545" y="2704402"/>
            <a:ext cx="1747439"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smtClean="0">
                <a:solidFill>
                  <a:srgbClr val="C00000"/>
                </a:solidFill>
              </a:rPr>
              <a:t>Mail App Body</a:t>
            </a:r>
            <a:endParaRPr lang="en-US" sz="1500" dirty="0">
              <a:solidFill>
                <a:srgbClr val="C00000"/>
              </a:solidFill>
            </a:endParaRPr>
          </a:p>
        </p:txBody>
      </p:sp>
      <p:cxnSp>
        <p:nvCxnSpPr>
          <p:cNvPr id="23" name="Straight Arrow Connector 22"/>
          <p:cNvCxnSpPr/>
          <p:nvPr/>
        </p:nvCxnSpPr>
        <p:spPr>
          <a:xfrm flipH="1">
            <a:off x="7753964" y="2858229"/>
            <a:ext cx="1717582" cy="52852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TextBox 4"/>
          <p:cNvSpPr txBox="1">
            <a:spLocks noChangeArrowheads="1"/>
          </p:cNvSpPr>
          <p:nvPr/>
        </p:nvSpPr>
        <p:spPr bwMode="auto">
          <a:xfrm>
            <a:off x="9137789" y="4153716"/>
            <a:ext cx="1480728"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a:solidFill>
                  <a:srgbClr val="C00000"/>
                </a:solidFill>
              </a:rPr>
              <a:t>Context trigger</a:t>
            </a:r>
            <a:endParaRPr lang="en-US" sz="1500" dirty="0">
              <a:solidFill>
                <a:srgbClr val="C00000"/>
              </a:solidFill>
            </a:endParaRPr>
          </a:p>
        </p:txBody>
      </p:sp>
      <p:cxnSp>
        <p:nvCxnSpPr>
          <p:cNvPr id="18" name="Straight Arrow Connector 17"/>
          <p:cNvCxnSpPr/>
          <p:nvPr/>
        </p:nvCxnSpPr>
        <p:spPr>
          <a:xfrm flipH="1">
            <a:off x="7618412" y="4267200"/>
            <a:ext cx="1533025" cy="20828"/>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5" name="TextBox 4"/>
          <p:cNvSpPr txBox="1">
            <a:spLocks noChangeArrowheads="1"/>
          </p:cNvSpPr>
          <p:nvPr/>
        </p:nvSpPr>
        <p:spPr bwMode="auto">
          <a:xfrm>
            <a:off x="6933063" y="1447605"/>
            <a:ext cx="1355152" cy="307681"/>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smtClean="0">
                <a:solidFill>
                  <a:srgbClr val="C00000"/>
                </a:solidFill>
              </a:rPr>
              <a:t>App Name</a:t>
            </a:r>
            <a:endParaRPr lang="en-US" sz="1500" dirty="0">
              <a:solidFill>
                <a:srgbClr val="C00000"/>
              </a:solidFill>
            </a:endParaRPr>
          </a:p>
        </p:txBody>
      </p:sp>
      <p:sp>
        <p:nvSpPr>
          <p:cNvPr id="2" name="Rectangle 1"/>
          <p:cNvSpPr/>
          <p:nvPr/>
        </p:nvSpPr>
        <p:spPr bwMode="auto">
          <a:xfrm>
            <a:off x="5968174" y="2652483"/>
            <a:ext cx="1929777" cy="124495"/>
          </a:xfrm>
          <a:prstGeom prst="rect">
            <a:avLst/>
          </a:prstGeom>
          <a:solidFill>
            <a:srgbClr val="F5E5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989246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 Apps - New Features with SP1</a:t>
            </a:r>
            <a:endParaRPr lang="en-US" dirty="0"/>
          </a:p>
        </p:txBody>
      </p:sp>
      <p:sp>
        <p:nvSpPr>
          <p:cNvPr id="3" name="Text Placeholder 2"/>
          <p:cNvSpPr>
            <a:spLocks noGrp="1"/>
          </p:cNvSpPr>
          <p:nvPr>
            <p:ph type="body" sz="quarter" idx="10"/>
          </p:nvPr>
        </p:nvSpPr>
        <p:spPr/>
        <p:txBody>
          <a:bodyPr/>
          <a:lstStyle/>
          <a:p>
            <a:r>
              <a:rPr lang="en-US" dirty="0" smtClean="0"/>
              <a:t>Compose Apps</a:t>
            </a:r>
          </a:p>
          <a:p>
            <a:pPr lvl="1"/>
            <a:r>
              <a:rPr lang="en-US" dirty="0" smtClean="0"/>
              <a:t>Office 2013 RTM supported only Read Forms</a:t>
            </a:r>
          </a:p>
          <a:p>
            <a:pPr lvl="1"/>
            <a:r>
              <a:rPr lang="en-US" dirty="0"/>
              <a:t>Office 2013 </a:t>
            </a:r>
            <a:r>
              <a:rPr lang="en-US" dirty="0" smtClean="0"/>
              <a:t>SP1 supported Compose Forms in addition to Read </a:t>
            </a:r>
            <a:r>
              <a:rPr lang="en-US" dirty="0"/>
              <a:t>Forms</a:t>
            </a:r>
          </a:p>
          <a:p>
            <a:pPr lvl="1"/>
            <a:endParaRPr lang="en-US" dirty="0" smtClean="0"/>
          </a:p>
          <a:p>
            <a:r>
              <a:rPr lang="en-US" dirty="0" smtClean="0"/>
              <a:t>Improved access to body and attachment </a:t>
            </a:r>
          </a:p>
          <a:p>
            <a:pPr lvl="1"/>
            <a:r>
              <a:rPr lang="en-US" dirty="0" smtClean="0"/>
              <a:t>Accessing attachments no longer requires admin rights</a:t>
            </a:r>
          </a:p>
          <a:p>
            <a:pPr lvl="1"/>
            <a:r>
              <a:rPr lang="en-US" dirty="0" smtClean="0"/>
              <a:t>New easy-to-use APIs for accessing attachment name and size</a:t>
            </a:r>
            <a:endParaRPr lang="en-US" dirty="0"/>
          </a:p>
          <a:p>
            <a:endParaRPr lang="en-US" b="1"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a:t>
            </a:fld>
            <a:endParaRPr lang="en-US" dirty="0"/>
          </a:p>
        </p:txBody>
      </p:sp>
    </p:spTree>
    <p:extLst>
      <p:ext uri="{BB962C8B-B14F-4D97-AF65-F5344CB8AC3E}">
        <p14:creationId xmlns:p14="http://schemas.microsoft.com/office/powerpoint/2010/main" val="16811065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9"/>
          <p:cNvSpPr>
            <a:spLocks noChangeArrowheads="1"/>
          </p:cNvSpPr>
          <p:nvPr/>
        </p:nvSpPr>
        <p:spPr bwMode="auto">
          <a:xfrm>
            <a:off x="370322" y="5630334"/>
            <a:ext cx="5724094" cy="323115"/>
          </a:xfrm>
          <a:prstGeom prst="rect">
            <a:avLst/>
          </a:prstGeom>
          <a:noFill/>
          <a:ln w="9525">
            <a:noFill/>
            <a:miter lim="800000"/>
            <a:headEnd/>
            <a:tailEnd/>
          </a:ln>
        </p:spPr>
        <p:txBody>
          <a:bodyPr wrap="square" lIns="91389" tIns="45695" rIns="91389" bIns="45695">
            <a:spAutoFit/>
          </a:bodyPr>
          <a:lstStyle/>
          <a:p>
            <a:pPr indent="-3966">
              <a:spcAft>
                <a:spcPts val="500"/>
              </a:spcAft>
              <a:defRPr/>
            </a:pPr>
            <a:endParaRPr lang="en-US" sz="1500" dirty="0">
              <a:solidFill>
                <a:srgbClr val="595959"/>
              </a:solidFill>
            </a:endParaRPr>
          </a:p>
        </p:txBody>
      </p:sp>
      <p:sp>
        <p:nvSpPr>
          <p:cNvPr id="8" name="Title 1"/>
          <p:cNvSpPr>
            <a:spLocks noGrp="1"/>
          </p:cNvSpPr>
          <p:nvPr>
            <p:ph type="title"/>
          </p:nvPr>
        </p:nvSpPr>
        <p:spPr/>
        <p:txBody>
          <a:bodyPr/>
          <a:lstStyle/>
          <a:p>
            <a:r>
              <a:rPr lang="en-US" dirty="0" smtClean="0"/>
              <a:t>Mail App Hosting</a:t>
            </a:r>
            <a:endParaRPr lang="en-US" dirty="0"/>
          </a:p>
        </p:txBody>
      </p:sp>
      <p:sp>
        <p:nvSpPr>
          <p:cNvPr id="2" name="Content Placeholder 1"/>
          <p:cNvSpPr>
            <a:spLocks noGrp="1"/>
          </p:cNvSpPr>
          <p:nvPr>
            <p:ph type="body" sz="quarter" idx="10"/>
          </p:nvPr>
        </p:nvSpPr>
        <p:spPr/>
        <p:txBody>
          <a:bodyPr/>
          <a:lstStyle/>
          <a:p>
            <a:pPr>
              <a:spcBef>
                <a:spcPts val="1200"/>
              </a:spcBef>
            </a:pPr>
            <a:r>
              <a:rPr lang="en-US" sz="3600" dirty="0" smtClean="0"/>
              <a:t>Mail Apps require Exchange 2013</a:t>
            </a:r>
          </a:p>
          <a:p>
            <a:pPr lvl="1">
              <a:spcBef>
                <a:spcPts val="1200"/>
              </a:spcBef>
            </a:pPr>
            <a:r>
              <a:rPr lang="en-US" sz="2000" dirty="0"/>
              <a:t>Exchange Server hosts </a:t>
            </a:r>
            <a:r>
              <a:rPr lang="en-US" sz="2000" dirty="0" smtClean="0"/>
              <a:t>users mailbox</a:t>
            </a:r>
            <a:endParaRPr lang="en-US" sz="2000" dirty="0"/>
          </a:p>
          <a:p>
            <a:pPr lvl="1">
              <a:spcBef>
                <a:spcPts val="1200"/>
              </a:spcBef>
            </a:pPr>
            <a:r>
              <a:rPr lang="en-US" sz="2000" dirty="0" smtClean="0"/>
              <a:t>Exchange Server hosts app manifest files</a:t>
            </a:r>
          </a:p>
          <a:p>
            <a:pPr lvl="1">
              <a:spcBef>
                <a:spcPts val="1200"/>
              </a:spcBef>
            </a:pPr>
            <a:r>
              <a:rPr lang="en-US" sz="2000" dirty="0" smtClean="0"/>
              <a:t>Web server hosts HTML for </a:t>
            </a:r>
            <a:r>
              <a:rPr lang="en-US" sz="2000" dirty="0"/>
              <a:t>M</a:t>
            </a:r>
            <a:r>
              <a:rPr lang="en-US" sz="2000" dirty="0" smtClean="0"/>
              <a:t>ail App</a:t>
            </a:r>
          </a:p>
          <a:p>
            <a:pPr lvl="1">
              <a:spcBef>
                <a:spcPts val="1200"/>
              </a:spcBef>
            </a:pPr>
            <a:r>
              <a:rPr lang="en-US" sz="2000" dirty="0" smtClean="0"/>
              <a:t>Mail App can make callback to Web server</a:t>
            </a:r>
          </a:p>
          <a:p>
            <a:pPr lvl="1">
              <a:spcBef>
                <a:spcPts val="1200"/>
              </a:spcBef>
            </a:pPr>
            <a:r>
              <a:rPr lang="en-US" sz="2000" dirty="0" smtClean="0"/>
              <a:t>Mail App can call Exchange Web Services (EWS)</a:t>
            </a:r>
            <a:br>
              <a:rPr lang="en-US" sz="2000" dirty="0" smtClean="0"/>
            </a:br>
            <a:r>
              <a:rPr lang="en-US" sz="1600" i="1" dirty="0">
                <a:solidFill>
                  <a:schemeClr val="bg2">
                    <a:lumMod val="75000"/>
                  </a:schemeClr>
                </a:solidFill>
              </a:rPr>
              <a:t>EWS calls </a:t>
            </a:r>
            <a:r>
              <a:rPr lang="en-US" sz="1600" i="1" dirty="0" smtClean="0">
                <a:solidFill>
                  <a:schemeClr val="bg2">
                    <a:lumMod val="75000"/>
                  </a:schemeClr>
                </a:solidFill>
              </a:rPr>
              <a:t>can be brokered through Web server</a:t>
            </a:r>
          </a:p>
          <a:p>
            <a:pPr>
              <a:spcBef>
                <a:spcPts val="1200"/>
              </a:spcBef>
            </a:pPr>
            <a:endParaRPr lang="en-US" sz="3600" dirty="0" smtClean="0"/>
          </a:p>
        </p:txBody>
      </p:sp>
      <p:grpSp>
        <p:nvGrpSpPr>
          <p:cNvPr id="9" name="Group 8"/>
          <p:cNvGrpSpPr/>
          <p:nvPr/>
        </p:nvGrpSpPr>
        <p:grpSpPr>
          <a:xfrm>
            <a:off x="6109082" y="532901"/>
            <a:ext cx="5559043" cy="4663608"/>
            <a:chOff x="556810" y="1772053"/>
            <a:chExt cx="5559043" cy="4663608"/>
          </a:xfrm>
        </p:grpSpPr>
        <p:sp>
          <p:nvSpPr>
            <p:cNvPr id="10" name="Rectangle 9"/>
            <p:cNvSpPr/>
            <p:nvPr/>
          </p:nvSpPr>
          <p:spPr>
            <a:xfrm>
              <a:off x="3371600" y="4115228"/>
              <a:ext cx="2288634" cy="1992571"/>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Web Server</a:t>
              </a:r>
            </a:p>
            <a:p>
              <a:pPr marL="285750" indent="-285750">
                <a:buFont typeface="Arial" panose="020B0604020202020204" pitchFamily="34" charset="0"/>
                <a:buChar char="•"/>
              </a:pPr>
              <a:r>
                <a:rPr lang="en-US" sz="1200" dirty="0" smtClean="0">
                  <a:solidFill>
                    <a:srgbClr val="595959"/>
                  </a:solidFill>
                  <a:latin typeface="+mj-lt"/>
                </a:rPr>
                <a:t>Hosts HTML, CSS and JavaScript</a:t>
              </a:r>
            </a:p>
            <a:p>
              <a:pPr marL="285750" indent="-285750">
                <a:buFont typeface="Arial" panose="020B0604020202020204" pitchFamily="34" charset="0"/>
                <a:buChar char="•"/>
              </a:pPr>
              <a:r>
                <a:rPr lang="en-US" sz="1200" dirty="0" smtClean="0">
                  <a:solidFill>
                    <a:srgbClr val="595959"/>
                  </a:solidFill>
                  <a:latin typeface="+mj-lt"/>
                </a:rPr>
                <a:t>Supports CSOM/REST calls from app</a:t>
              </a:r>
              <a:endParaRPr lang="en-US" sz="1200" dirty="0">
                <a:solidFill>
                  <a:srgbClr val="595959"/>
                </a:solidFill>
                <a:latin typeface="+mj-lt"/>
              </a:endParaRPr>
            </a:p>
          </p:txBody>
        </p:sp>
        <p:sp>
          <p:nvSpPr>
            <p:cNvPr id="11" name="Rectangle 10"/>
            <p:cNvSpPr/>
            <p:nvPr/>
          </p:nvSpPr>
          <p:spPr>
            <a:xfrm>
              <a:off x="3371601" y="1772053"/>
              <a:ext cx="2288633" cy="1572887"/>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Exchange Server</a:t>
              </a:r>
            </a:p>
            <a:p>
              <a:pPr marL="285750" indent="-285750">
                <a:buFont typeface="Arial" panose="020B0604020202020204" pitchFamily="34" charset="0"/>
                <a:buChar char="•"/>
              </a:pPr>
              <a:r>
                <a:rPr lang="en-US" sz="1200" dirty="0" smtClean="0">
                  <a:solidFill>
                    <a:srgbClr val="595959"/>
                  </a:solidFill>
                  <a:latin typeface="+mj-lt"/>
                </a:rPr>
                <a:t>Hosts mailboxes for users</a:t>
              </a:r>
            </a:p>
            <a:p>
              <a:pPr marL="285750" indent="-285750">
                <a:buFont typeface="Arial" panose="020B0604020202020204" pitchFamily="34" charset="0"/>
                <a:buChar char="•"/>
              </a:pPr>
              <a:r>
                <a:rPr lang="en-US" sz="1200" dirty="0" smtClean="0">
                  <a:solidFill>
                    <a:srgbClr val="595959"/>
                  </a:solidFill>
                  <a:latin typeface="+mj-lt"/>
                </a:rPr>
                <a:t>Host Mail App Manifests</a:t>
              </a:r>
              <a:endParaRPr lang="en-US" sz="1200" dirty="0">
                <a:solidFill>
                  <a:srgbClr val="595959"/>
                </a:solidFill>
                <a:latin typeface="+mj-lt"/>
              </a:endParaRPr>
            </a:p>
          </p:txBody>
        </p:sp>
        <p:sp>
          <p:nvSpPr>
            <p:cNvPr id="12" name="Arc 11"/>
            <p:cNvSpPr/>
            <p:nvPr/>
          </p:nvSpPr>
          <p:spPr>
            <a:xfrm>
              <a:off x="4623667" y="2881084"/>
              <a:ext cx="1286884" cy="1743031"/>
            </a:xfrm>
            <a:prstGeom prst="arc">
              <a:avLst>
                <a:gd name="adj1" fmla="val 16694018"/>
                <a:gd name="adj2" fmla="val 4372380"/>
              </a:avLst>
            </a:prstGeom>
            <a:ln w="47625">
              <a:solidFill>
                <a:schemeClr val="tx1">
                  <a:alpha val="60000"/>
                </a:schemeClr>
              </a:solidFill>
              <a:headEnd type="stealth" w="lg" len="lg"/>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flipV="1">
              <a:off x="2359890" y="3710307"/>
              <a:ext cx="826806" cy="614595"/>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86401" y="4324902"/>
              <a:ext cx="719183" cy="1026190"/>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88191" y="3525641"/>
              <a:ext cx="627662" cy="442035"/>
            </a:xfrm>
            <a:prstGeom prst="rect">
              <a:avLst/>
            </a:prstGeom>
            <a:solidFill>
              <a:schemeClr val="bg1">
                <a:alpha val="85000"/>
              </a:schemeClr>
            </a:solidFill>
            <a:ln>
              <a:solidFill>
                <a:schemeClr val="accent5"/>
              </a:solidFill>
            </a:ln>
          </p:spPr>
          <p:txBody>
            <a:bodyPr wrap="none" lIns="36000" tIns="36000" rIns="36000" bIns="36000" rtlCol="0">
              <a:spAutoFit/>
            </a:bodyPr>
            <a:lstStyle/>
            <a:p>
              <a:pPr algn="ctr"/>
              <a:r>
                <a:rPr lang="en-US" sz="2400" spc="-70" dirty="0" smtClean="0">
                  <a:gradFill>
                    <a:gsLst>
                      <a:gs pos="2917">
                        <a:schemeClr val="bg2"/>
                      </a:gs>
                      <a:gs pos="95000">
                        <a:schemeClr val="bg2"/>
                      </a:gs>
                    </a:gsLst>
                    <a:lin ang="5400000" scaled="0"/>
                  </a:gradFill>
                  <a:latin typeface="+mj-lt"/>
                </a:rPr>
                <a:t>EWS</a:t>
              </a:r>
            </a:p>
          </p:txBody>
        </p:sp>
        <p:pic>
          <p:nvPicPr>
            <p:cNvPr id="16" name="Picture 15"/>
            <p:cNvPicPr>
              <a:picLocks noChangeAspect="1"/>
            </p:cNvPicPr>
            <p:nvPr/>
          </p:nvPicPr>
          <p:blipFill>
            <a:blip r:embed="rId3"/>
            <a:stretch>
              <a:fillRect/>
            </a:stretch>
          </p:blipFill>
          <p:spPr>
            <a:xfrm>
              <a:off x="3143518" y="5213647"/>
              <a:ext cx="1091447" cy="1222014"/>
            </a:xfrm>
            <a:prstGeom prst="rect">
              <a:avLst/>
            </a:prstGeom>
          </p:spPr>
        </p:pic>
        <p:pic>
          <p:nvPicPr>
            <p:cNvPr id="17" name="Picture 16"/>
            <p:cNvPicPr>
              <a:picLocks noChangeAspect="1"/>
            </p:cNvPicPr>
            <p:nvPr/>
          </p:nvPicPr>
          <p:blipFill>
            <a:blip r:embed="rId4"/>
            <a:stretch>
              <a:fillRect/>
            </a:stretch>
          </p:blipFill>
          <p:spPr>
            <a:xfrm>
              <a:off x="3105584" y="2532554"/>
              <a:ext cx="996696" cy="1138301"/>
            </a:xfrm>
            <a:prstGeom prst="rect">
              <a:avLst/>
            </a:prstGeom>
          </p:spPr>
        </p:pic>
        <p:grpSp>
          <p:nvGrpSpPr>
            <p:cNvPr id="18" name="Group 17"/>
            <p:cNvGrpSpPr>
              <a:grpSpLocks noChangeAspect="1"/>
            </p:cNvGrpSpPr>
            <p:nvPr/>
          </p:nvGrpSpPr>
          <p:grpSpPr>
            <a:xfrm>
              <a:off x="556810" y="3556051"/>
              <a:ext cx="1908000" cy="1210662"/>
              <a:chOff x="1139868" y="4066586"/>
              <a:chExt cx="2595986" cy="1647208"/>
            </a:xfrm>
          </p:grpSpPr>
          <p:pic>
            <p:nvPicPr>
              <p:cNvPr id="19" name="Picture 18"/>
              <p:cNvPicPr>
                <a:picLocks noChangeAspect="1"/>
              </p:cNvPicPr>
              <p:nvPr/>
            </p:nvPicPr>
            <p:blipFill>
              <a:blip r:embed="rId5"/>
              <a:stretch>
                <a:fillRect/>
              </a:stretch>
            </p:blipFill>
            <p:spPr>
              <a:xfrm>
                <a:off x="1139868" y="4066586"/>
                <a:ext cx="1334950" cy="1267414"/>
              </a:xfrm>
              <a:prstGeom prst="rect">
                <a:avLst/>
              </a:prstGeom>
            </p:spPr>
          </p:pic>
          <p:pic>
            <p:nvPicPr>
              <p:cNvPr id="20" name="Picture 19"/>
              <p:cNvPicPr>
                <a:picLocks noChangeAspect="1"/>
              </p:cNvPicPr>
              <p:nvPr/>
            </p:nvPicPr>
            <p:blipFill>
              <a:blip r:embed="rId6"/>
              <a:stretch>
                <a:fillRect/>
              </a:stretch>
            </p:blipFill>
            <p:spPr>
              <a:xfrm>
                <a:off x="3094920" y="4756795"/>
                <a:ext cx="640934" cy="956999"/>
              </a:xfrm>
              <a:prstGeom prst="rect">
                <a:avLst/>
              </a:prstGeom>
            </p:spPr>
          </p:pic>
          <p:pic>
            <p:nvPicPr>
              <p:cNvPr id="21" name="Picture 20"/>
              <p:cNvPicPr>
                <a:picLocks noChangeAspect="1"/>
              </p:cNvPicPr>
              <p:nvPr/>
            </p:nvPicPr>
            <p:blipFill>
              <a:blip r:embed="rId7"/>
              <a:stretch>
                <a:fillRect/>
              </a:stretch>
            </p:blipFill>
            <p:spPr>
              <a:xfrm>
                <a:off x="1997499" y="4928434"/>
                <a:ext cx="963439" cy="699247"/>
              </a:xfrm>
              <a:prstGeom prst="rect">
                <a:avLst/>
              </a:prstGeom>
            </p:spPr>
          </p:pic>
          <p:pic>
            <p:nvPicPr>
              <p:cNvPr id="22" name="Picture 21"/>
              <p:cNvPicPr>
                <a:picLocks noChangeAspect="1"/>
              </p:cNvPicPr>
              <p:nvPr/>
            </p:nvPicPr>
            <p:blipFill>
              <a:blip r:embed="rId8"/>
              <a:stretch>
                <a:fillRect/>
              </a:stretch>
            </p:blipFill>
            <p:spPr>
              <a:xfrm>
                <a:off x="2459086" y="4506645"/>
                <a:ext cx="907928" cy="658958"/>
              </a:xfrm>
              <a:prstGeom prst="rect">
                <a:avLst/>
              </a:prstGeom>
            </p:spPr>
          </p:pic>
        </p:grpSp>
      </p:grpSp>
    </p:spTree>
    <p:extLst>
      <p:ext uri="{BB962C8B-B14F-4D97-AF65-F5344CB8AC3E}">
        <p14:creationId xmlns:p14="http://schemas.microsoft.com/office/powerpoint/2010/main" val="227521486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schemas.openxmlformats.org/package/2006/metadata/core-properties"/>
    <ds:schemaRef ds:uri="5fad15d0-477e-40da-a20d-40d4ca777cbd"/>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867</Words>
  <Application>Microsoft Office PowerPoint</Application>
  <PresentationFormat>Custom</PresentationFormat>
  <Paragraphs>54</Paragraphs>
  <Slides>4</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vt:i4>
      </vt:variant>
    </vt:vector>
  </HeadingPairs>
  <TitlesOfParts>
    <vt:vector size="14" baseType="lpstr">
      <vt:lpstr>Arial</vt:lpstr>
      <vt:lpstr>Calibri</vt:lpstr>
      <vt:lpstr>Consolas</vt:lpstr>
      <vt:lpstr>Segoe</vt:lpstr>
      <vt:lpstr>Segoe UI</vt:lpstr>
      <vt:lpstr>Segoe UI Light</vt:lpstr>
      <vt:lpstr>Wingdings</vt:lpstr>
      <vt:lpstr>5-30055_Office Template 2012 - 16x9 - White Background</vt:lpstr>
      <vt:lpstr>5-30055_Office Template 2012 - 16x9 - Colored Accent Slides</vt:lpstr>
      <vt:lpstr>2_TEE14 Speaker PPT Template</vt:lpstr>
      <vt:lpstr>Mail Apps</vt:lpstr>
      <vt:lpstr>Mail Apps – Up Close and Personal</vt:lpstr>
      <vt:lpstr>Mail Apps - New Features with SP1</vt:lpstr>
      <vt:lpstr>Mail App Hosting</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2015-03-25T17:31:12Z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